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58" r:id="rId5"/>
    <p:sldId id="276" r:id="rId6"/>
    <p:sldId id="259" r:id="rId7"/>
    <p:sldId id="268" r:id="rId8"/>
    <p:sldId id="269" r:id="rId9"/>
    <p:sldId id="260" r:id="rId10"/>
    <p:sldId id="261" r:id="rId11"/>
    <p:sldId id="263" r:id="rId12"/>
    <p:sldId id="267" r:id="rId13"/>
    <p:sldId id="270" r:id="rId14"/>
    <p:sldId id="271" r:id="rId15"/>
    <p:sldId id="272" r:id="rId16"/>
    <p:sldId id="273" r:id="rId17"/>
    <p:sldId id="264" r:id="rId18"/>
    <p:sldId id="266" r:id="rId19"/>
    <p:sldId id="274" r:id="rId20"/>
    <p:sldId id="262" r:id="rId21"/>
    <p:sldId id="275" r:id="rId22"/>
  </p:sldIdLst>
  <p:sldSz cx="18288000" cy="10287000"/>
  <p:notesSz cx="6858000" cy="9144000"/>
  <p:embeddedFontLst>
    <p:embeddedFont>
      <p:font typeface="Hakgyoansim Chulseokbu TTF B" panose="020B0600000101010101" charset="-127"/>
      <p:bold r:id="rId24"/>
    </p:embeddedFont>
    <p:embeddedFont>
      <p:font typeface="Hakgyoansim Chulseokbu TTF L" panose="020B0600000101010101" charset="-127"/>
      <p:regular r:id="rId25"/>
    </p:embeddedFont>
    <p:embeddedFont>
      <p:font typeface="Pretendard 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SemiBold" panose="020B0600000101010101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A74"/>
    <a:srgbClr val="003399"/>
    <a:srgbClr val="0000CC"/>
    <a:srgbClr val="004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98D4-4E49-4B05-A128-6AA042C7103B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2953E-54EE-4A43-B2BD-018CE1799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1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hyperlink" Target="https://uknew.co/%EB%8D%B0%EC%9D%B4%ED%84%B0%EB%B2%A0%EC%9D%B4%EC%8A%A4-dbms-sql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1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21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446500" y="6032500"/>
            <a:ext cx="1930400" cy="384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2600" y="6515100"/>
            <a:ext cx="3365500" cy="336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331700" y="4508500"/>
            <a:ext cx="46228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519400" y="2197100"/>
            <a:ext cx="927100" cy="92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17000" y="-9017000"/>
            <a:ext cx="241300" cy="1827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083800" y="87630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5400000">
            <a:off x="16408400" y="4889500"/>
            <a:ext cx="2755900" cy="1168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9207500"/>
            <a:ext cx="4191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spc="100" dirty="0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심재성 김영신 박광수 </a:t>
            </a:r>
            <a:r>
              <a:rPr lang="ko-KR" altLang="en-US" sz="2200" b="0" i="0" u="none" strike="noStrike" spc="100" dirty="0" err="1">
                <a:solidFill>
                  <a:srgbClr val="0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정서희</a:t>
            </a:r>
            <a:endParaRPr lang="en-US" sz="2200" b="0" i="0" u="none" strike="noStrike" spc="100" dirty="0">
              <a:solidFill>
                <a:srgbClr val="000000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8200" y="1270000"/>
            <a:ext cx="14433550" cy="359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11800" b="0" i="0" u="none" strike="noStrike" spc="-200" dirty="0">
                <a:solidFill>
                  <a:srgbClr val="201A74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 맞춤</a:t>
            </a:r>
            <a:endParaRPr lang="en-US" altLang="ko-KR" sz="11800" b="0" i="0" u="none" strike="noStrike" spc="-200" dirty="0">
              <a:solidFill>
                <a:srgbClr val="201A74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83000"/>
              </a:lnSpc>
            </a:pPr>
            <a:r>
              <a:rPr lang="ko-KR" altLang="en-US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금융상품 추천 </a:t>
            </a:r>
            <a:r>
              <a:rPr lang="en-US" altLang="ko-KR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AI </a:t>
            </a:r>
            <a:r>
              <a:rPr lang="ko-KR" altLang="en-US" sz="11800" b="0" i="0" u="none" strike="noStrike" spc="-200" dirty="0">
                <a:solidFill>
                  <a:srgbClr val="004AB6"/>
                </a:solidFill>
                <a:latin typeface="Pretendard Bold" panose="020B0600000101010101" charset="-127"/>
                <a:ea typeface="Pretendard Bold" panose="020B0600000101010101" charset="-127"/>
              </a:rPr>
              <a:t>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5130800"/>
            <a:ext cx="8001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기업맞춤형 </a:t>
            </a:r>
            <a:r>
              <a:rPr lang="en-US" altLang="ko-KR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AI-X</a:t>
            </a: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융복합 인재 양성 교육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5D5B8444-1875-97DE-300B-65742806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6191" r="-1"/>
          <a:stretch/>
        </p:blipFill>
        <p:spPr>
          <a:xfrm>
            <a:off x="581213" y="4049059"/>
            <a:ext cx="5181600" cy="5207000"/>
          </a:xfrm>
          <a:prstGeom prst="ellipse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131800" y="0"/>
            <a:ext cx="5156200" cy="259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813" y="4112559"/>
            <a:ext cx="5207000" cy="520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313" y="3985559"/>
            <a:ext cx="4813300" cy="547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5513" y="5979459"/>
            <a:ext cx="1460500" cy="1460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0555" y="4214159"/>
            <a:ext cx="16129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984754" y="4874559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525252"/>
                </a:solidFill>
                <a:ea typeface="Pretendard Light"/>
              </a:rPr>
              <a:t>법제처 국가법령정보센터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84754" y="4315759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금융보안에 특화된 실무 자료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555" y="5928659"/>
            <a:ext cx="16129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984754" y="6576359"/>
            <a:ext cx="7017872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525252"/>
                </a:solidFill>
                <a:latin typeface="Pretendard Light"/>
              </a:rPr>
              <a:t>2022</a:t>
            </a:r>
            <a:r>
              <a:rPr lang="ko-KR" altLang="en-US" sz="2800" b="0" i="0" u="none" strike="noStrike" dirty="0">
                <a:solidFill>
                  <a:srgbClr val="525252"/>
                </a:solidFill>
                <a:latin typeface="Pretendard Light"/>
              </a:rPr>
              <a:t>년 미국 연준 소비자 금융 설문조사</a:t>
            </a:r>
            <a:r>
              <a:rPr lang="en-US" altLang="ko-KR" sz="2800" b="0" i="0" u="none" strike="noStrike" dirty="0">
                <a:solidFill>
                  <a:srgbClr val="525252"/>
                </a:solidFill>
                <a:latin typeface="Pretendard Light"/>
              </a:rPr>
              <a:t>(SCF)</a:t>
            </a:r>
            <a:endParaRPr lang="en-US" sz="28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384555" y="6004859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4754" y="6030259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 err="1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머신러닝</a:t>
            </a:r>
            <a:r>
              <a:rPr lang="ko-KR" altLang="en-US" sz="3600" dirty="0">
                <a:solidFill>
                  <a:srgbClr val="000000"/>
                </a:solidFill>
                <a:latin typeface="Hakgyoansim Chulseokbu TTF B"/>
                <a:ea typeface="Hakgyoansim Chulseokbu TTF B"/>
              </a:rPr>
              <a:t> 데이터셋</a:t>
            </a:r>
            <a:endParaRPr lang="en-US" sz="3600" b="0" i="0" u="none" strike="noStrike" dirty="0">
              <a:solidFill>
                <a:srgbClr val="000000"/>
              </a:solidFill>
              <a:latin typeface="Hakgyoansim Chulseokbu TTF B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365313" y="6398559"/>
            <a:ext cx="4572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>
            <a:alphaModFix amt="41000"/>
          </a:blip>
          <a:stretch>
            <a:fillRect/>
          </a:stretch>
        </p:blipFill>
        <p:spPr>
          <a:xfrm rot="-5400000">
            <a:off x="-927847" y="8024159"/>
            <a:ext cx="3136900" cy="129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>
            <a:off x="16573500" y="1638300"/>
            <a:ext cx="1206500" cy="1206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0555" y="5560359"/>
            <a:ext cx="6197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0555" y="7274859"/>
            <a:ext cx="61976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0555" y="7643159"/>
            <a:ext cx="1612900" cy="635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984754" y="8290859"/>
            <a:ext cx="6027271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키워드에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대한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세부내용을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28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84555" y="7706659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84754" y="7732059"/>
            <a:ext cx="5697071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36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Hakgyoansim Chulseokbu TTF B"/>
              </a:rPr>
              <a:t>내용을</a:t>
            </a:r>
            <a:r>
              <a:rPr lang="en-US" sz="36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36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alt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256EDB14-1DE8-F80A-1047-68C538C6E08C}"/>
              </a:ext>
            </a:extLst>
          </p:cNvPr>
          <p:cNvSpPr txBox="1"/>
          <p:nvPr/>
        </p:nvSpPr>
        <p:spPr>
          <a:xfrm>
            <a:off x="9384555" y="4296709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00%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29713" y="5560359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26113" y="5560359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78713" y="8379759"/>
            <a:ext cx="104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216400"/>
            <a:ext cx="14770100" cy="365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928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99600" y="82931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64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5067300"/>
            <a:ext cx="13335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067300"/>
            <a:ext cx="13335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5067300"/>
            <a:ext cx="1333500" cy="133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5067300"/>
            <a:ext cx="1333500" cy="133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43200" y="64897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다운로드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3500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샘플 점검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53600" y="65024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FFFFFF"/>
                </a:solidFill>
                <a:ea typeface="Hakgyoansim Chulseokbu TTF B"/>
              </a:rPr>
              <a:t>활용 가능성</a:t>
            </a:r>
            <a:endParaRPr lang="en-US" altLang="ko-KR" sz="3200" dirty="0">
              <a:solidFill>
                <a:srgbClr val="FFFFFF"/>
              </a:solidFill>
              <a:ea typeface="Hakgyoansim Chulseokbu TTF B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확인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5636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FFFFFF"/>
                </a:solidFill>
                <a:ea typeface="Hakgyoansim Chulseokbu TTF B"/>
              </a:rPr>
              <a:t>오류 점검</a:t>
            </a:r>
            <a:endParaRPr lang="ko-KR" sz="32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854700"/>
            <a:ext cx="457200" cy="88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854700"/>
            <a:ext cx="457200" cy="88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854700"/>
            <a:ext cx="457200" cy="88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62300" y="23876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수집 절차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D5977-D69B-6476-259B-CE0276E1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739DCE-B91E-E463-FAF0-E756E48A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D47865-6E1F-5CFB-8403-B55331F3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A6B1C9-2998-3225-E060-163567CFC8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C1DB793-85B1-DF89-FFD4-1622E174C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34194B4-E4FA-74FE-28CC-E6715F9CE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330700"/>
            <a:ext cx="13271500" cy="4978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7AEF09-0CB7-2EC7-E561-522DE1FF7CC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359AFA-285D-B87F-4D84-2876135E4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5181600"/>
            <a:ext cx="1524000" cy="152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E1A6D49-8054-6497-34F0-865CB2333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8400" y="5181600"/>
            <a:ext cx="1524000" cy="152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038687-8626-CAE9-B4D5-17E0D5640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1816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CE49CEC-A6FA-CB01-F99A-4A4957C77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7493000"/>
            <a:ext cx="34290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C752A70-AC62-4E63-56AC-CA52404E88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00" y="7493000"/>
            <a:ext cx="3429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6C767DE-5DBF-FCAE-364A-6B7B617EB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7493000"/>
            <a:ext cx="34290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349D558-50E7-8682-11ED-2C37851C4E62}"/>
              </a:ext>
            </a:extLst>
          </p:cNvPr>
          <p:cNvSpPr txBox="1"/>
          <p:nvPr/>
        </p:nvSpPr>
        <p:spPr>
          <a:xfrm>
            <a:off x="37465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2FB8EB7-6099-2B6A-9580-B210C94C4E35}"/>
              </a:ext>
            </a:extLst>
          </p:cNvPr>
          <p:cNvSpPr txBox="1"/>
          <p:nvPr/>
        </p:nvSpPr>
        <p:spPr>
          <a:xfrm>
            <a:off x="7886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581A237-51EB-B3EC-F354-70604124B956}"/>
              </a:ext>
            </a:extLst>
          </p:cNvPr>
          <p:cNvSpPr txBox="1"/>
          <p:nvPr/>
        </p:nvSpPr>
        <p:spPr>
          <a:xfrm>
            <a:off x="12077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AEA64AE-42F5-8AD1-198F-8BC93B317986}"/>
              </a:ext>
            </a:extLst>
          </p:cNvPr>
          <p:cNvSpPr txBox="1"/>
          <p:nvPr/>
        </p:nvSpPr>
        <p:spPr>
          <a:xfrm>
            <a:off x="35306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27D9B2B-4CDC-0670-6B78-069E104AC419}"/>
              </a:ext>
            </a:extLst>
          </p:cNvPr>
          <p:cNvSpPr txBox="1"/>
          <p:nvPr/>
        </p:nvSpPr>
        <p:spPr>
          <a:xfrm>
            <a:off x="7670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23CD5DE-15BD-DB4F-3D79-72F14C5122AE}"/>
              </a:ext>
            </a:extLst>
          </p:cNvPr>
          <p:cNvSpPr txBox="1"/>
          <p:nvPr/>
        </p:nvSpPr>
        <p:spPr>
          <a:xfrm>
            <a:off x="11861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8D3797E-AB07-3571-35D1-26CFCF28D259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FDD876C-444D-8C15-86B4-688CC85BB77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F6061D-EEC4-5BF3-17F1-F725EC40ED43}"/>
              </a:ext>
            </a:extLst>
          </p:cNvPr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379735B-085F-2174-9124-31B9BED04EA1}"/>
              </a:ext>
            </a:extLst>
          </p:cNvPr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데이터 확보 및 정의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</p:spTree>
    <p:extLst>
      <p:ext uri="{BB962C8B-B14F-4D97-AF65-F5344CB8AC3E}">
        <p14:creationId xmlns:p14="http://schemas.microsoft.com/office/powerpoint/2010/main" val="290182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24DD1-990D-18C6-37BD-92DBFF22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780E62-6E4C-B963-E731-5B6570A5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5C79CB-B826-28A8-3026-4074F550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8BEB0F-9B29-5029-8A0D-F382022D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34C03D-C424-AB51-952D-AF9CAE5F0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B441A0-1CA6-CA5A-B198-0B21DFB57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B98D3B2-22B1-B765-BA8F-AAA55267BE9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9FF2EDB-8AF8-463D-F30C-06A92ED0C36A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BB276D4-962D-AD61-6D11-F03622FB64D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ED6F821-2362-69D1-BE85-92069CDE8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22DA052-4893-7CAD-B72D-EB71EE23061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8C6621F-8A49-81D2-11E5-CD82289B0BE9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DC89357-23F8-0399-39DE-E24E63E69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70688C7A-32F3-4336-C59C-209B423641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F6554903-D61B-3700-03BE-09B6988BD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4123797-E7AE-7310-6415-EABE123AC694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818A6FF-EC6F-8347-C1BE-E8ED44B55BD0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3DCF4AD-B1F0-7562-09F2-D75BC9D2B2CD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B4CC9BA-7F35-4003-3D20-B4E935F6C1C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B31EC90-BC2A-CDF8-6444-80719AA6D3AE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프롬프트 설계</a:t>
            </a:r>
          </a:p>
        </p:txBody>
      </p:sp>
    </p:spTree>
    <p:extLst>
      <p:ext uri="{BB962C8B-B14F-4D97-AF65-F5344CB8AC3E}">
        <p14:creationId xmlns:p14="http://schemas.microsoft.com/office/powerpoint/2010/main" val="131108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55954-3121-5C14-CDD1-40847F34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3D2F8D-CB1A-7BC3-C21B-AF66DD2D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5BFAEE-4AF5-8A7E-42F7-91B5DC56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FEB3EC-577D-56BC-9C7C-2C5949A7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B8E356-3640-B5A8-6515-D46890CD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241952-7D93-16BF-FD54-8149D34F4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25DFA84-F154-7C1F-5AEF-E24B1BF6EF0D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044725-7095-BC8F-9DD1-64C294F680EE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F4A5B79-05C8-44BC-45BE-24CB39F11C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E0E40BF-BB7F-B989-60EA-D795A9491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7F4F7D9-DD35-9D69-74D6-72B8C772CC2B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608F332-019D-F542-0852-0FFE563DA548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8ED9F15-61E9-CBCE-5874-3335CB48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19315991-489F-5D98-E072-526D2ED877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2FC069CC-024A-25F7-1F22-42739311C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363A8659-2182-BAC7-BD24-2B97B3A87648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9EA0C62-8A7D-7209-2C79-35A71F62EF57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E8BA222-D5EF-2984-BBB4-D305E2E0ED94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212C4E3-B399-527D-E9D7-5F048BF6C74B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04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F19798-7156-B8E2-99DE-DD1A37455D05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altLang="ko-KR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AI</a:t>
            </a: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6047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360E5-ACB7-3B36-068D-B338D7F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9ED7CA-6EA3-FB1B-65E6-778BFFA3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6C0206-6CFB-8E72-0C34-089DAAF9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2106A0-7820-FFD9-7765-9B7567B9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44E05B9-7067-AA96-8163-3BB7F5D0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ECEA46-03D4-D4DA-870F-CF4DDD2D8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BBE4497-E2FB-ABA8-4838-65D44E3EAA5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2A98BAE-27BA-34AB-DE76-BE152D8E7C77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3CB1C99-E951-B147-E2FB-CF0E90668F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B1DB8C0-5D02-C1CF-9FBD-1A646D02F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D63CCE2-1D88-4551-8196-C63E45EAD330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FB884C-805B-571C-49C0-961FC18CB360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7E8F25C-886A-F319-CE01-DC2D84436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A239FDBE-3A84-C1DB-1E45-01AADF8932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4DA3CA5F-832A-A37C-A024-76D202632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C99157B-BB92-64CB-0B21-10F88935F08C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4FA5667-3D20-50EF-FFE2-FA60C7A8BA7A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1261471-97A9-C3D5-B16B-6A39BAED9B49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AC359D5-48B5-D9D5-7115-73702987F0E7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05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B9D8ACB-7352-391A-7BA8-85557D530469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웹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70391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E524C-8FDB-AE56-77AA-663EAA44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44304-3291-4DBC-C821-7643DC63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332CDE-4DC5-E828-E942-B7F2A8BC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4F0B50-E6C7-DCC9-9DBB-77F3F2E8A5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27D4AA-3377-0759-7BC0-339BD0C5E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4495EEC-DE48-5501-C312-9CF490C35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6D806A8-CF5C-D19C-9165-053CE2366DEC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10040EB-0CAF-4C81-F52C-68811DA99DE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78A7D8-0497-A311-3F51-C3502642BE1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1A84E78-A1A6-2912-C588-7C6BFA4B1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B743F12-FA29-4FA7-588B-60B336B3B309}"/>
              </a:ext>
            </a:extLst>
          </p:cNvPr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11BF08C-0AA2-3944-33DD-D891B39AE611}"/>
              </a:ext>
            </a:extLst>
          </p:cNvPr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BD3B5DFE-7DB2-86EB-8803-3EEDB58C9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C933F838-BED6-3BBA-D638-E5A7D7E0FA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CDA99FEE-6F9F-203D-050E-4EE8990AD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0C8E4D5-03C4-3DC7-39F7-9A7D55D1AD90}"/>
              </a:ext>
            </a:extLst>
          </p:cNvPr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004AB6"/>
                </a:solidFill>
                <a:latin typeface="Pretendard SemiBold"/>
              </a:rPr>
              <a:t>Chapter 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7D4128A-17E5-AABC-3311-E7F4C4E8FC7A}"/>
              </a:ext>
            </a:extLst>
          </p:cNvPr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4F0B178-5608-F846-6D1D-118EFDF58775}"/>
              </a:ext>
            </a:extLst>
          </p:cNvPr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C776456-9D24-E619-BF5D-E8F1639FA4D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 dirty="0">
                <a:solidFill>
                  <a:srgbClr val="ACCEFE"/>
                </a:solidFill>
                <a:latin typeface="Pretendard Bold"/>
              </a:rPr>
              <a:t>06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92BBC9E-7828-2663-7D8D-4C9594CD8C18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21757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500" y="3721100"/>
            <a:ext cx="140970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400" b="0" i="0" u="none" strike="noStrike" spc="-200">
                <a:solidFill>
                  <a:srgbClr val="FFFFFF"/>
                </a:solidFill>
                <a:latin typeface="Hakgyoansim Chulseokbu TTF B"/>
              </a:rPr>
              <a:t>THANK 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86400" y="3022600"/>
            <a:ext cx="713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경청</a:t>
            </a:r>
            <a:r>
              <a:rPr lang="ko-KR" sz="4000" b="0" i="0" u="none" strike="noStrike" dirty="0" err="1">
                <a:solidFill>
                  <a:srgbClr val="FFFFFF"/>
                </a:solidFill>
                <a:ea typeface="Hakgyoansim Chulseokbu TTF L"/>
              </a:rPr>
              <a:t>해주셔서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Chulseokbu TTF L"/>
              </a:rPr>
              <a:t>감사합니다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Chulseokbu TTF L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11200" y="5168900"/>
            <a:ext cx="26670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082800" y="5753100"/>
            <a:ext cx="4165600" cy="416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243300" y="3136900"/>
            <a:ext cx="2044700" cy="408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723900" y="4279900"/>
            <a:ext cx="393700" cy="39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41000"/>
          </a:blip>
          <a:stretch>
            <a:fillRect/>
          </a:stretch>
        </p:blipFill>
        <p:spPr>
          <a:xfrm rot="5400000">
            <a:off x="16459200" y="2070100"/>
            <a:ext cx="2552700" cy="109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7800" y="7175500"/>
            <a:ext cx="2298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070.1234.5678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900" y="7048500"/>
            <a:ext cx="609600" cy="60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20100" y="7175500"/>
            <a:ext cx="2324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miri@company.com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00" y="7048500"/>
            <a:ext cx="6096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600" y="7188200"/>
            <a:ext cx="3175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7162800"/>
            <a:ext cx="381000" cy="381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849100" y="7175500"/>
            <a:ext cx="22479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Medium"/>
              </a:rPr>
              <a:t>yoursitehere.com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200" y="7048500"/>
            <a:ext cx="6096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0" y="7099300"/>
            <a:ext cx="4953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06CCEC-9231-6662-E713-E7BE20A3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E73C9A-60D5-9D64-FF43-6C5C3883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0"/>
            <a:ext cx="6515100" cy="294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F8D1E3-B44F-FD10-E55F-453480DE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FC13390-D046-B8C5-4C1D-3DE9A0CB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2286000"/>
            <a:ext cx="6565900" cy="6578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194A5EB-2AC1-67D5-42EE-D96EE4F78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7594600"/>
            <a:ext cx="6578600" cy="41656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7D1DD9A-6959-0438-B863-9820FC5A8C54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915ACF3-7EAA-762D-DE22-155AE5730FFF}"/>
              </a:ext>
            </a:extLst>
          </p:cNvPr>
          <p:cNvSpPr txBox="1"/>
          <p:nvPr/>
        </p:nvSpPr>
        <p:spPr>
          <a:xfrm>
            <a:off x="1143000" y="6311900"/>
            <a:ext cx="83312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분량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내용이나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길게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의견을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가독성의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핵심은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전달하는가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있고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눈에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잘띄는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중요해요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전체적인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톤앤매너와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맞는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강조하고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싶은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부분은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Light"/>
              </a:rPr>
              <a:t>볼드체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사이즈로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표현해보세요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구체적인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예시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수치를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활용하면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좋습니다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A82D317-9BFB-0DBD-825F-F5D9F73C2A12}"/>
              </a:ext>
            </a:extLst>
          </p:cNvPr>
          <p:cNvSpPr txBox="1"/>
          <p:nvPr/>
        </p:nvSpPr>
        <p:spPr>
          <a:xfrm>
            <a:off x="1168400" y="5245100"/>
            <a:ext cx="599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페이지의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핵심내용을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입력해주세요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15057EB-EA39-D9CD-A1D0-682BEED7CB65}"/>
              </a:ext>
            </a:extLst>
          </p:cNvPr>
          <p:cNvSpPr txBox="1"/>
          <p:nvPr/>
        </p:nvSpPr>
        <p:spPr>
          <a:xfrm>
            <a:off x="1168400" y="24892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7E26882-88CE-9473-6CF7-4029CBF065F6}"/>
              </a:ext>
            </a:extLst>
          </p:cNvPr>
          <p:cNvSpPr txBox="1"/>
          <p:nvPr/>
        </p:nvSpPr>
        <p:spPr>
          <a:xfrm>
            <a:off x="1168400" y="34544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글이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085C3FC-4BF8-A337-9AD2-9CF616FF6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33E3157F-3289-2CCA-223B-16B253168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2047CB55-7771-FF1B-1247-4145FA6EEB12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</p:spTree>
    <p:extLst>
      <p:ext uri="{BB962C8B-B14F-4D97-AF65-F5344CB8AC3E}">
        <p14:creationId xmlns:p14="http://schemas.microsoft.com/office/powerpoint/2010/main" val="4146710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5530A-4CE0-A136-B1ED-2D78C7620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06720B-EE50-E918-846A-0CFEB2E4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EE6617-CF78-8233-F71D-D3D1DAEF2C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38200" y="6489700"/>
            <a:ext cx="2705100" cy="270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A251CA-B132-752D-00FB-FA9C78313E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8800" y="5918200"/>
            <a:ext cx="571500" cy="57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9A0EA6-3A3B-9148-53CF-7AA747E41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0" y="56261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08429B-5709-5C9F-BD10-0E2CF03E3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330700"/>
            <a:ext cx="13271500" cy="4978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3E341B5-2FAE-C74A-E508-28410D39442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4770100" y="6616700"/>
            <a:ext cx="34544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78A799-0974-4D96-CEC3-800200950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5181600"/>
            <a:ext cx="1524000" cy="152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C75BB0-DA92-4E5A-8AD4-E0A9DB50D1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8400" y="5181600"/>
            <a:ext cx="1524000" cy="152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6815F6C-B676-49C1-45E9-34004A75BD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1816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842C1BB-C868-74CE-D855-1876B4DEB2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7493000"/>
            <a:ext cx="34290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F77237E-700A-5040-34F1-07EC435261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00" y="7493000"/>
            <a:ext cx="34290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57FBAD4-D771-9A19-FF84-72907D6A0C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7493000"/>
            <a:ext cx="34290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CAB1EC0-456D-36C3-3D98-EE4D98E5A7E5}"/>
              </a:ext>
            </a:extLst>
          </p:cNvPr>
          <p:cNvSpPr txBox="1"/>
          <p:nvPr/>
        </p:nvSpPr>
        <p:spPr>
          <a:xfrm>
            <a:off x="37465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BD76EF5-07B2-A901-D7CD-3F4EF61DF1BC}"/>
              </a:ext>
            </a:extLst>
          </p:cNvPr>
          <p:cNvSpPr txBox="1"/>
          <p:nvPr/>
        </p:nvSpPr>
        <p:spPr>
          <a:xfrm>
            <a:off x="7886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C73CE80-5A81-E6D8-41D8-B4B62ADEB40E}"/>
              </a:ext>
            </a:extLst>
          </p:cNvPr>
          <p:cNvSpPr txBox="1"/>
          <p:nvPr/>
        </p:nvSpPr>
        <p:spPr>
          <a:xfrm>
            <a:off x="12077700" y="6781800"/>
            <a:ext cx="256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5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Hakgyoansim Chulseokbu TTF B"/>
              </a:rPr>
              <a:t>키워드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9F94B10-F23D-8153-4955-CF005A906339}"/>
              </a:ext>
            </a:extLst>
          </p:cNvPr>
          <p:cNvSpPr txBox="1"/>
          <p:nvPr/>
        </p:nvSpPr>
        <p:spPr>
          <a:xfrm>
            <a:off x="35306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525252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525252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52525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6CB54CE-9E84-0A7E-8055-D959F5FCD194}"/>
              </a:ext>
            </a:extLst>
          </p:cNvPr>
          <p:cNvSpPr txBox="1"/>
          <p:nvPr/>
        </p:nvSpPr>
        <p:spPr>
          <a:xfrm>
            <a:off x="7670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7EA6128-2120-C3B3-9A06-6CD1E7D428E4}"/>
              </a:ext>
            </a:extLst>
          </p:cNvPr>
          <p:cNvSpPr txBox="1"/>
          <p:nvPr/>
        </p:nvSpPr>
        <p:spPr>
          <a:xfrm>
            <a:off x="11861800" y="78232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0C8566C-8CB0-00D0-0293-201F1EF2E712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E1A3AF9-241C-20B8-3477-71911A3DBEDF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75128DA-729D-7E91-BE58-D7E3F1DF8126}"/>
              </a:ext>
            </a:extLst>
          </p:cNvPr>
          <p:cNvSpPr txBox="1"/>
          <p:nvPr/>
        </p:nvSpPr>
        <p:spPr>
          <a:xfrm>
            <a:off x="8128000" y="12954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ECEE6ED-8233-A80B-B9E5-B71F67CADEF4}"/>
              </a:ext>
            </a:extLst>
          </p:cNvPr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아이콘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 dirty="0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 dirty="0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39487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7099300"/>
            <a:ext cx="46101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84200" y="-711200"/>
            <a:ext cx="5905500" cy="469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362200" y="-457200"/>
            <a:ext cx="5359400" cy="269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29700" y="-9029700"/>
            <a:ext cx="241300" cy="1830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6553200"/>
            <a:ext cx="4699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43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프로젝트 개요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43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372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B7DDD"/>
                </a:solidFill>
                <a:latin typeface="Pretendard SemiBold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6553200"/>
            <a:ext cx="4699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199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데이터베이스 설계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99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728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6553200"/>
            <a:ext cx="4699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55500" y="65532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프롬프트 설계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55500" y="72771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08400" y="66294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8293100"/>
            <a:ext cx="469900" cy="482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843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모델링</a:t>
            </a:r>
            <a:r>
              <a:rPr lang="en-US" altLang="ko-KR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/AI</a:t>
            </a:r>
            <a:r>
              <a:rPr lang="ko-KR" altLang="en-US" sz="2600" b="0" i="0" u="none" strike="noStrike" dirty="0">
                <a:solidFill>
                  <a:srgbClr val="004AB6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구현</a:t>
            </a:r>
            <a:endParaRPr lang="ko-KR" sz="2600" b="0" i="0" u="none" strike="noStrike" dirty="0">
              <a:solidFill>
                <a:srgbClr val="004AB6"/>
              </a:solidFill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843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372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8293100"/>
            <a:ext cx="469900" cy="482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199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b="0" i="0" u="none" strike="noStrike" dirty="0">
                <a:solidFill>
                  <a:srgbClr val="004AB6"/>
                </a:solidFill>
                <a:ea typeface="Hakgyoansim Chulseokbu TTF B"/>
              </a:rPr>
              <a:t>웹 서비스 구현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199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728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5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8293100"/>
            <a:ext cx="469900" cy="482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4330700" y="2806700"/>
            <a:ext cx="431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41000"/>
          </a:blip>
          <a:stretch>
            <a:fillRect/>
          </a:stretch>
        </p:blipFill>
        <p:spPr>
          <a:xfrm rot="-5400000">
            <a:off x="-774700" y="3797300"/>
            <a:ext cx="27051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7099300"/>
            <a:ext cx="46101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7099300"/>
            <a:ext cx="46101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8851900"/>
            <a:ext cx="46101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8851900"/>
            <a:ext cx="46101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8839200"/>
            <a:ext cx="46101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255500" y="8293100"/>
            <a:ext cx="370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2600" dirty="0">
                <a:solidFill>
                  <a:srgbClr val="004AB6"/>
                </a:solidFill>
                <a:ea typeface="Hakgyoansim Chulseokbu TTF B"/>
              </a:rPr>
              <a:t>결론</a:t>
            </a:r>
            <a:endParaRPr lang="ko-KR" sz="2600" b="0" i="0" u="none" strike="noStrike" dirty="0">
              <a:solidFill>
                <a:srgbClr val="004AB6"/>
              </a:solidFill>
              <a:ea typeface="Hakgyoansim Chulseokbu TTF B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255500" y="9017000"/>
            <a:ext cx="469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408400" y="8369300"/>
            <a:ext cx="419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B7DDD"/>
                </a:solidFill>
                <a:latin typeface="Pretendard SemiBold"/>
              </a:rPr>
              <a:t>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48800" y="3530600"/>
            <a:ext cx="7404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0000" b="0" i="0" u="none" strike="noStrike" spc="-100" dirty="0">
                <a:solidFill>
                  <a:srgbClr val="201A74"/>
                </a:solidFill>
                <a:latin typeface="Pretendard Semi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81100" y="5778500"/>
            <a:ext cx="47752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335000" y="4000500"/>
            <a:ext cx="3708400" cy="370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0" y="3937000"/>
            <a:ext cx="3810000" cy="3810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209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12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3937000"/>
            <a:ext cx="3810000" cy="3810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834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437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0" y="3937000"/>
            <a:ext cx="3810000" cy="381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7018000" y="7531100"/>
            <a:ext cx="5715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00" y="4229100"/>
            <a:ext cx="4572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4400" y="8648700"/>
            <a:ext cx="4381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9600" y="8648700"/>
            <a:ext cx="43815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2100" y="8648700"/>
            <a:ext cx="43815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645900" y="8077200"/>
            <a:ext cx="453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핵심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Hakgyoansim Chulseokbu TTF B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Hakgyoansim Chulseokbu TTF B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06200" y="8801100"/>
            <a:ext cx="4813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33900" y="2324100"/>
            <a:ext cx="9220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이미지가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BF77F-8385-FB17-5756-BE723B1DE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00999A-DA61-C659-FDAC-AF3F4127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5100" y="-12700"/>
            <a:ext cx="4826000" cy="241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AEB87A-7232-2752-9AB1-FDDB55D6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216400"/>
            <a:ext cx="14770100" cy="36576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933E830-5356-EAAC-AAC5-67DCA1E18F06}"/>
              </a:ext>
            </a:extLst>
          </p:cNvPr>
          <p:cNvSpPr txBox="1"/>
          <p:nvPr/>
        </p:nvSpPr>
        <p:spPr>
          <a:xfrm>
            <a:off x="22860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55D810-6CCB-42DA-7C70-7E70970A1A21}"/>
              </a:ext>
            </a:extLst>
          </p:cNvPr>
          <p:cNvSpPr txBox="1"/>
          <p:nvPr/>
        </p:nvSpPr>
        <p:spPr>
          <a:xfrm>
            <a:off x="58928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166359-FD4E-525F-002F-C8E95673828A}"/>
              </a:ext>
            </a:extLst>
          </p:cNvPr>
          <p:cNvSpPr txBox="1"/>
          <p:nvPr/>
        </p:nvSpPr>
        <p:spPr>
          <a:xfrm>
            <a:off x="9499600" y="82931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0FA7CB7-BA83-D9A4-4EDA-B3BF126486C3}"/>
              </a:ext>
            </a:extLst>
          </p:cNvPr>
          <p:cNvSpPr txBox="1"/>
          <p:nvPr/>
        </p:nvSpPr>
        <p:spPr>
          <a:xfrm>
            <a:off x="13106400" y="8305800"/>
            <a:ext cx="290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ea typeface="Pretendard Light"/>
              </a:rPr>
              <a:t>◦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E9C092E-47C3-F548-9C7E-95E8D852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7C17E09-D90E-CAE3-26D3-C77EACEE4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5067300"/>
            <a:ext cx="1333500" cy="1333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E9D834-58F4-E988-4E5B-9B8F79BBE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067300"/>
            <a:ext cx="1333500" cy="1333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75AECB3-2321-71B0-BB16-40D7EF83C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5067300"/>
            <a:ext cx="1333500" cy="1333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C6472A1-F17B-4855-80B3-4AE1DDDD7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5067300"/>
            <a:ext cx="1333500" cy="1333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F87FAFF-441B-CFA9-BB26-580A869AECDE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MIRI COMPANY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3E1DE6-1940-94A4-2DDF-E598F1369F0D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2FE8F8F-49A7-661B-D9B4-F1089B99C0BE}"/>
              </a:ext>
            </a:extLst>
          </p:cNvPr>
          <p:cNvSpPr txBox="1"/>
          <p:nvPr/>
        </p:nvSpPr>
        <p:spPr>
          <a:xfrm>
            <a:off x="2743200" y="64897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첫번째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935D114-27ED-ED97-C3C3-03A3B95AC1E2}"/>
              </a:ext>
            </a:extLst>
          </p:cNvPr>
          <p:cNvSpPr txBox="1"/>
          <p:nvPr/>
        </p:nvSpPr>
        <p:spPr>
          <a:xfrm>
            <a:off x="63500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두번째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06CA918-0444-00AA-30AC-EB3417381309}"/>
              </a:ext>
            </a:extLst>
          </p:cNvPr>
          <p:cNvSpPr txBox="1"/>
          <p:nvPr/>
        </p:nvSpPr>
        <p:spPr>
          <a:xfrm>
            <a:off x="99568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세번째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FE78E1A-8918-A0E4-2C89-0D8FA26BAB02}"/>
              </a:ext>
            </a:extLst>
          </p:cNvPr>
          <p:cNvSpPr txBox="1"/>
          <p:nvPr/>
        </p:nvSpPr>
        <p:spPr>
          <a:xfrm>
            <a:off x="13563600" y="6502400"/>
            <a:ext cx="1981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네번째</a:t>
            </a:r>
            <a:r>
              <a:rPr lang="en-US" sz="2400" b="0" i="0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Hakgyoansim Chulseokbu TTF B"/>
              </a:rPr>
              <a:t>단계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52ECF42-5F04-B82E-782E-0ED11BC93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5854700"/>
            <a:ext cx="457200" cy="88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02048D2-B7C0-345E-9F64-BF63ED8FD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854700"/>
            <a:ext cx="457200" cy="889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7E99257-D315-8CE9-53D0-C19622D17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5854700"/>
            <a:ext cx="457200" cy="889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FB02337-A43C-B478-5BF5-565DDCD4A67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6535400" y="4216400"/>
            <a:ext cx="838200" cy="838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1D22C30E-E5F1-E94F-3287-554462A2B80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16967200" y="3390900"/>
            <a:ext cx="393700" cy="3937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67EF03B9-3DC0-ED87-D14B-A09EB352F199}"/>
              </a:ext>
            </a:extLst>
          </p:cNvPr>
          <p:cNvSpPr txBox="1"/>
          <p:nvPr/>
        </p:nvSpPr>
        <p:spPr>
          <a:xfrm>
            <a:off x="7480300" y="1282700"/>
            <a:ext cx="332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05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72DB16A-F23B-FCC8-9DA9-11DDCCAF418F}"/>
              </a:ext>
            </a:extLst>
          </p:cNvPr>
          <p:cNvSpPr txBox="1"/>
          <p:nvPr/>
        </p:nvSpPr>
        <p:spPr>
          <a:xfrm>
            <a:off x="3162300" y="2387600"/>
            <a:ext cx="119761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프로세스가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있는</a:t>
            </a:r>
            <a:r>
              <a:rPr lang="en-US" sz="6700" b="0" i="0" u="none" strike="noStrike">
                <a:solidFill>
                  <a:srgbClr val="201A74"/>
                </a:solidFill>
                <a:latin typeface="Hakgyoansim Chulseokbu TTF B"/>
              </a:rPr>
              <a:t> </a:t>
            </a:r>
            <a:r>
              <a:rPr lang="ko-KR" sz="6700" b="0" i="0" u="none" strike="noStrike">
                <a:solidFill>
                  <a:srgbClr val="201A74"/>
                </a:solidFill>
                <a:ea typeface="Hakgyoansim Chulseokbu TTF B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50566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DA293-40E4-945C-BBC8-4B119191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89DFFD-2B68-8A14-42E4-2077311F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827D022-6BA3-9473-E91E-6D659CFA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A1D2CD-DFA2-4F84-B97F-C70B714CF7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1E45A63-5FB0-120F-6527-3B0A53CD5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0290CF-9354-D03E-17B8-D98E855CB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7868557"/>
            <a:ext cx="524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15C240D-CF2C-F3F2-2FBC-4B0A6FC531B3}"/>
              </a:ext>
            </a:extLst>
          </p:cNvPr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MIRI COMPANY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9CE7BA9-3FB7-48AA-E213-F1B5B4DD2D78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PRESENTATION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F54223B-9658-FFA8-648F-062296D168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3A57AA8E-2A71-FE3B-37D5-887834DC6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144657"/>
            <a:ext cx="1790700" cy="5334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C14DC2A-42CD-828A-F405-F66BCB3EDF5E}"/>
              </a:ext>
            </a:extLst>
          </p:cNvPr>
          <p:cNvSpPr txBox="1"/>
          <p:nvPr/>
        </p:nvSpPr>
        <p:spPr>
          <a:xfrm>
            <a:off x="1206500" y="72335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452D03-D591-850D-C611-058B4A9EF9C1}"/>
              </a:ext>
            </a:extLst>
          </p:cNvPr>
          <p:cNvSpPr txBox="1"/>
          <p:nvPr/>
        </p:nvSpPr>
        <p:spPr>
          <a:xfrm>
            <a:off x="2921000" y="71954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rgbClr val="FFFFFF"/>
                </a:solidFill>
                <a:latin typeface="Calibri"/>
                <a:ea typeface="Pretendard SemiBold"/>
              </a:rPr>
              <a:t>주제선정 및 배경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5427A9D-8BB7-A547-D1A1-9A0237BB6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795657"/>
            <a:ext cx="5245100" cy="254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0333F22F-D463-85F7-F465-3A6363D8F7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BEADE385-3FE4-AFC1-8041-8AB0BB1F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071757"/>
            <a:ext cx="1790700" cy="533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1E2DE1C7-C901-3300-4008-02DD8E865CF3}"/>
              </a:ext>
            </a:extLst>
          </p:cNvPr>
          <p:cNvSpPr txBox="1"/>
          <p:nvPr/>
        </p:nvSpPr>
        <p:spPr>
          <a:xfrm>
            <a:off x="1206500" y="816065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</a:t>
            </a:r>
            <a:r>
              <a:rPr lang="en-US" sz="1900" dirty="0">
                <a:solidFill>
                  <a:srgbClr val="004AB6"/>
                </a:solidFill>
                <a:latin typeface="Pretendard SemiBold"/>
              </a:rPr>
              <a:t>2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A58F409-90BD-1A37-3D4E-08B64272866C}"/>
              </a:ext>
            </a:extLst>
          </p:cNvPr>
          <p:cNvSpPr txBox="1"/>
          <p:nvPr/>
        </p:nvSpPr>
        <p:spPr>
          <a:xfrm>
            <a:off x="2921000" y="812255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업무분장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1A52F89-C19A-6800-F4F4-8648F3DC841A}"/>
              </a:ext>
            </a:extLst>
          </p:cNvPr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800" b="0" i="0" u="none" strike="noStrike" kern="1200" cap="none" spc="-200" normalizeH="0" baseline="0" noProof="0" dirty="0">
                <a:ln>
                  <a:noFill/>
                </a:ln>
                <a:solidFill>
                  <a:srgbClr val="ACCEFE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0B131A1-14EE-B6EA-4B06-856382BC83F2}"/>
              </a:ext>
            </a:extLst>
          </p:cNvPr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Hakgyoansim Chulseokbu TTF B"/>
                <a:cs typeface="+mn-cs"/>
              </a:rPr>
              <a:t>프로젝트 개요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F2C36A4B-8277-A746-FD7D-527628C8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31" y="9731827"/>
            <a:ext cx="5245100" cy="25400"/>
          </a:xfrm>
          <a:prstGeom prst="rect">
            <a:avLst/>
          </a:pr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16235A0C-6D5A-3DA4-C263-9B1709790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31" y="9007927"/>
            <a:ext cx="1790700" cy="5334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0DB062CC-53E8-A75B-B290-A666364BC47B}"/>
              </a:ext>
            </a:extLst>
          </p:cNvPr>
          <p:cNvSpPr txBox="1"/>
          <p:nvPr/>
        </p:nvSpPr>
        <p:spPr>
          <a:xfrm>
            <a:off x="1184731" y="9096827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Part 3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B958A1ED-BAE1-20F7-F929-6ABC1390D5E6}"/>
              </a:ext>
            </a:extLst>
          </p:cNvPr>
          <p:cNvSpPr txBox="1"/>
          <p:nvPr/>
        </p:nvSpPr>
        <p:spPr>
          <a:xfrm>
            <a:off x="2899231" y="9058727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일정 및 개발환경</a:t>
            </a:r>
          </a:p>
        </p:txBody>
      </p:sp>
    </p:spTree>
    <p:extLst>
      <p:ext uri="{BB962C8B-B14F-4D97-AF65-F5344CB8AC3E}">
        <p14:creationId xmlns:p14="http://schemas.microsoft.com/office/powerpoint/2010/main" val="233789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1409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4AB6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23749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주제선정 및 배경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F9DA0BD0-29DE-5471-E13C-854CD02F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CF423CE7-7A1B-DAD5-7C4C-FD492A6C9A4B}"/>
              </a:ext>
            </a:extLst>
          </p:cNvPr>
          <p:cNvSpPr txBox="1"/>
          <p:nvPr/>
        </p:nvSpPr>
        <p:spPr>
          <a:xfrm>
            <a:off x="16461014" y="5080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Part1-1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C1838BE2-7AFB-3849-AB6F-ED4F00163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3924300"/>
            <a:ext cx="13271500" cy="4978400"/>
          </a:xfrm>
          <a:prstGeom prst="rect">
            <a:avLst/>
          </a:prstGeom>
        </p:spPr>
      </p:pic>
      <p:pic>
        <p:nvPicPr>
          <p:cNvPr id="37" name="Picture 11">
            <a:extLst>
              <a:ext uri="{FF2B5EF4-FFF2-40B4-BE49-F238E27FC236}">
                <a16:creationId xmlns:a16="http://schemas.microsoft.com/office/drawing/2014/main" id="{797B35CF-AD3E-50FC-D349-8DE252DB0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7086600"/>
            <a:ext cx="3429000" cy="254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C8EC5326-D6AD-A7DC-E7B6-9D70B1A33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00" y="7086600"/>
            <a:ext cx="3429000" cy="25400"/>
          </a:xfrm>
          <a:prstGeom prst="rect">
            <a:avLst/>
          </a:prstGeom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8AFD7F70-A15D-CA1B-0633-B8E5FE2E7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5900" y="7086600"/>
            <a:ext cx="3429000" cy="25400"/>
          </a:xfrm>
          <a:prstGeom prst="rect">
            <a:avLst/>
          </a:prstGeom>
        </p:spPr>
      </p:pic>
      <p:sp>
        <p:nvSpPr>
          <p:cNvPr id="40" name="TextBox 14">
            <a:extLst>
              <a:ext uri="{FF2B5EF4-FFF2-40B4-BE49-F238E27FC236}">
                <a16:creationId xmlns:a16="http://schemas.microsoft.com/office/drawing/2014/main" id="{B11BF37A-A64F-553B-C113-C11C2A0D66B1}"/>
              </a:ext>
            </a:extLst>
          </p:cNvPr>
          <p:cNvSpPr txBox="1"/>
          <p:nvPr/>
        </p:nvSpPr>
        <p:spPr>
          <a:xfrm>
            <a:off x="2692400" y="6362700"/>
            <a:ext cx="4699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Hakgyoansim Chulseokbu TTF B"/>
              </a:rPr>
              <a:t>금융 상담 접근성 문제</a:t>
            </a:r>
            <a:endParaRPr lang="ko-KR" sz="3600" b="0" i="0" u="none" strike="noStrike" dirty="0">
              <a:solidFill>
                <a:srgbClr val="000000"/>
              </a:solidFill>
              <a:ea typeface="Hakgyoansim Chulseokbu TTF B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CCDF986E-D555-65EB-B0D3-E98A120F178A}"/>
              </a:ext>
            </a:extLst>
          </p:cNvPr>
          <p:cNvSpPr txBox="1"/>
          <p:nvPr/>
        </p:nvSpPr>
        <p:spPr>
          <a:xfrm>
            <a:off x="7454900" y="6375400"/>
            <a:ext cx="3594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획일적 서비스</a:t>
            </a:r>
            <a:endParaRPr lang="ko-KR" sz="3600" b="0" i="0" u="none" strike="noStrike" dirty="0">
              <a:solidFill>
                <a:srgbClr val="FFFFFF"/>
              </a:solidFill>
              <a:ea typeface="Hakgyoansim Chulseokbu TTF B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DA2E65B8-9904-D581-39E9-0C9E4CFF6D6C}"/>
              </a:ext>
            </a:extLst>
          </p:cNvPr>
          <p:cNvSpPr txBox="1"/>
          <p:nvPr/>
        </p:nvSpPr>
        <p:spPr>
          <a:xfrm>
            <a:off x="11353800" y="6375400"/>
            <a:ext cx="4267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ea typeface="Hakgyoansim Chulseokbu TTF B"/>
              </a:rPr>
              <a:t>통합 서비스 필요성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0E6378-AEF0-7E1F-13DB-3A9350756329}"/>
              </a:ext>
            </a:extLst>
          </p:cNvPr>
          <p:cNvSpPr txBox="1"/>
          <p:nvPr/>
        </p:nvSpPr>
        <p:spPr>
          <a:xfrm>
            <a:off x="35306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525252"/>
                </a:solidFill>
                <a:ea typeface="Pretendard Light"/>
              </a:rPr>
              <a:t>전문 상담 비용이 높고 절차가 복잡함</a:t>
            </a:r>
            <a:endParaRPr lang="en-US" sz="2400" b="0" i="0" u="none" strike="noStrike" dirty="0">
              <a:solidFill>
                <a:srgbClr val="525252"/>
              </a:solidFill>
              <a:latin typeface="Pretendard Light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4DD76798-7477-F64A-3623-C485E670B240}"/>
              </a:ext>
            </a:extLst>
          </p:cNvPr>
          <p:cNvSpPr txBox="1"/>
          <p:nvPr/>
        </p:nvSpPr>
        <p:spPr>
          <a:xfrm>
            <a:off x="7505700" y="7416800"/>
            <a:ext cx="3378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Light"/>
              </a:rPr>
              <a:t>개인 맞춤형 조언 부족</a:t>
            </a:r>
            <a:endParaRPr lang="en-US" sz="24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28DD46A-BEE3-5626-AD53-177DA3A08C12}"/>
              </a:ext>
            </a:extLst>
          </p:cNvPr>
          <p:cNvSpPr txBox="1"/>
          <p:nvPr/>
        </p:nvSpPr>
        <p:spPr>
          <a:xfrm>
            <a:off x="11861800" y="74168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Light"/>
              </a:rPr>
              <a:t>학습과 상담을 하나의 플랫폼에서 제공</a:t>
            </a:r>
            <a:endParaRPr lang="en-US" sz="24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9" name="그래픽 48" descr="사용자 단색으로 채워진">
            <a:extLst>
              <a:ext uri="{FF2B5EF4-FFF2-40B4-BE49-F238E27FC236}">
                <a16:creationId xmlns:a16="http://schemas.microsoft.com/office/drawing/2014/main" id="{ACF6A74E-8143-85B6-DE3C-DE3BA9B90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5150" y="4394200"/>
            <a:ext cx="1917700" cy="1917700"/>
          </a:xfrm>
          <a:prstGeom prst="rect">
            <a:avLst/>
          </a:prstGeom>
        </p:spPr>
      </p:pic>
      <p:pic>
        <p:nvPicPr>
          <p:cNvPr id="51" name="그래픽 50" descr="전구 및 기어  단색으로 채워진">
            <a:extLst>
              <a:ext uri="{FF2B5EF4-FFF2-40B4-BE49-F238E27FC236}">
                <a16:creationId xmlns:a16="http://schemas.microsoft.com/office/drawing/2014/main" id="{9534D997-62D8-E99A-BF69-9AC81AEDB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15850" y="4416425"/>
            <a:ext cx="1676400" cy="1676400"/>
          </a:xfrm>
          <a:prstGeom prst="rect">
            <a:avLst/>
          </a:prstGeom>
        </p:spPr>
      </p:pic>
      <p:pic>
        <p:nvPicPr>
          <p:cNvPr id="4" name="그래픽 3" descr="자막 단색으로 채워진">
            <a:extLst>
              <a:ext uri="{FF2B5EF4-FFF2-40B4-BE49-F238E27FC236}">
                <a16:creationId xmlns:a16="http://schemas.microsoft.com/office/drawing/2014/main" id="{089A5130-41CD-CB86-1F8A-72CDA408C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7487" y="4409701"/>
            <a:ext cx="202882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B5DA3-98E3-EFAB-9527-A21D0F453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8280BAF-01B0-16E9-D8E3-8F4F6E46C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3C2FA54-581A-FE7F-0D6C-7B30392263EC}"/>
              </a:ext>
            </a:extLst>
          </p:cNvPr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3B7DDD"/>
                </a:solidFill>
                <a:latin typeface="Pretendard SemiBold"/>
              </a:rPr>
              <a:t>PRESENTATION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6149509-C600-06E4-03BB-4E20A8E84514}"/>
              </a:ext>
            </a:extLst>
          </p:cNvPr>
          <p:cNvSpPr txBox="1"/>
          <p:nvPr/>
        </p:nvSpPr>
        <p:spPr>
          <a:xfrm>
            <a:off x="1168400" y="1409700"/>
            <a:ext cx="2032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1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CA16A67-77A9-9591-9DB0-D29F1B1616CF}"/>
              </a:ext>
            </a:extLst>
          </p:cNvPr>
          <p:cNvSpPr txBox="1"/>
          <p:nvPr/>
        </p:nvSpPr>
        <p:spPr>
          <a:xfrm>
            <a:off x="1168400" y="2374900"/>
            <a:ext cx="858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700" b="0" i="0" u="none" strike="noStrike" dirty="0">
                <a:solidFill>
                  <a:srgbClr val="201A74"/>
                </a:solidFill>
                <a:ea typeface="Hakgyoansim Chulseokbu TTF B"/>
              </a:rPr>
              <a:t>프로젝트 목표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30EE3555-74E9-2180-98DA-D270D8C7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44500"/>
            <a:ext cx="1718129" cy="6350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3CC76634-5A02-365D-FD2B-B8FBD482192C}"/>
              </a:ext>
            </a:extLst>
          </p:cNvPr>
          <p:cNvSpPr txBox="1"/>
          <p:nvPr/>
        </p:nvSpPr>
        <p:spPr>
          <a:xfrm>
            <a:off x="16383000" y="508000"/>
            <a:ext cx="129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Part1-2</a:t>
            </a:r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E703B05A-8600-8A85-4E09-4B666C6CF67B}"/>
              </a:ext>
            </a:extLst>
          </p:cNvPr>
          <p:cNvSpPr/>
          <p:nvPr/>
        </p:nvSpPr>
        <p:spPr>
          <a:xfrm rot="10800000">
            <a:off x="14173200" y="38747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L 도형 4">
            <a:extLst>
              <a:ext uri="{FF2B5EF4-FFF2-40B4-BE49-F238E27FC236}">
                <a16:creationId xmlns:a16="http://schemas.microsoft.com/office/drawing/2014/main" id="{8A73F54D-691E-AC32-EF91-42EB16A8A0B5}"/>
              </a:ext>
            </a:extLst>
          </p:cNvPr>
          <p:cNvSpPr/>
          <p:nvPr/>
        </p:nvSpPr>
        <p:spPr>
          <a:xfrm>
            <a:off x="2819400" y="65151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473D1-E003-85B3-0671-9CD428B7DF1C}"/>
              </a:ext>
            </a:extLst>
          </p:cNvPr>
          <p:cNvSpPr txBox="1"/>
          <p:nvPr/>
        </p:nvSpPr>
        <p:spPr>
          <a:xfrm>
            <a:off x="3581400" y="4533900"/>
            <a:ext cx="1112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실제 금융업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에 활용 가능한 기술력</a:t>
            </a:r>
            <a:r>
              <a:rPr lang="en-US" altLang="ko-KR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데이터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 활용 능력</a:t>
            </a:r>
            <a:r>
              <a:rPr lang="en-US" altLang="ko-KR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, </a:t>
            </a:r>
            <a:r>
              <a:rPr lang="en-US" altLang="ko-KR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LLM</a:t>
            </a:r>
            <a:r>
              <a:rPr lang="ko-KR" altLang="en-US" sz="5400" dirty="0">
                <a:solidFill>
                  <a:srgbClr val="201A74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조정 및 운영 역량을 입증하는 </a:t>
            </a:r>
            <a:r>
              <a:rPr lang="ko-KR" altLang="en-US" sz="5400" dirty="0">
                <a:solidFill>
                  <a:srgbClr val="C00000"/>
                </a:solidFill>
                <a:latin typeface="Hakgyoansim Chulseokbu TTF B" panose="020B0600000101010101" charset="-127"/>
                <a:ea typeface="Hakgyoansim Chulseokbu TTF B" panose="020B0600000101010101" charset="-127"/>
              </a:rPr>
              <a:t>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3346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480DDBB2-50A1-FE53-BE87-F077ADA6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C287F65F-6711-07C2-CDFA-A5C5122E6CB7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Part2-1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04B89268-E7FD-1068-4734-4437C213CB76}"/>
              </a:ext>
            </a:extLst>
          </p:cNvPr>
          <p:cNvSpPr txBox="1"/>
          <p:nvPr/>
        </p:nvSpPr>
        <p:spPr>
          <a:xfrm>
            <a:off x="8128000" y="90297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2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5DD0F71B-2E9A-B79C-1F1A-5362FC978587}"/>
              </a:ext>
            </a:extLst>
          </p:cNvPr>
          <p:cNvSpPr txBox="1"/>
          <p:nvPr/>
        </p:nvSpPr>
        <p:spPr>
          <a:xfrm>
            <a:off x="4533900" y="192532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업무분장</a:t>
            </a:r>
            <a:endParaRPr lang="ko-KR" sz="6700" b="0" i="0" u="none" strike="noStrike" dirty="0">
              <a:solidFill>
                <a:srgbClr val="201A74"/>
              </a:solidFill>
              <a:ea typeface="Hakgyoansim Chulseokbu TTF B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B555964-F059-068C-F914-90EEF174F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79042"/>
              </p:ext>
            </p:extLst>
          </p:nvPr>
        </p:nvGraphicFramePr>
        <p:xfrm>
          <a:off x="6350" y="3856239"/>
          <a:ext cx="18281652" cy="493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413">
                  <a:extLst>
                    <a:ext uri="{9D8B030D-6E8A-4147-A177-3AD203B41FA5}">
                      <a16:colId xmlns:a16="http://schemas.microsoft.com/office/drawing/2014/main" val="3008722212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92950906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3176481245"/>
                    </a:ext>
                  </a:extLst>
                </a:gridCol>
                <a:gridCol w="4570413">
                  <a:extLst>
                    <a:ext uri="{9D8B030D-6E8A-4147-A177-3AD203B41FA5}">
                      <a16:colId xmlns:a16="http://schemas.microsoft.com/office/drawing/2014/main" val="1658850398"/>
                    </a:ext>
                  </a:extLst>
                </a:gridCol>
              </a:tblGrid>
              <a:tr h="83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심재성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김영신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박광수</a:t>
                      </a: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 err="1">
                          <a:latin typeface="Hakgyoansim Chulseokbu TTF B" panose="020B0600000101010101" charset="-127"/>
                          <a:ea typeface="Hakgyoansim Chulseokbu TTF B" panose="020B0600000101010101" charset="-127"/>
                        </a:rPr>
                        <a:t>정서희</a:t>
                      </a:r>
                      <a:endParaRPr lang="ko-KR" altLang="en-US" sz="3500" dirty="0">
                        <a:latin typeface="Hakgyoansim Chulseokbu TTF B" panose="020B0600000101010101" charset="-127"/>
                        <a:ea typeface="Hakgyoansim Chulseokbu TTF B" panose="020B0600000101010101" charset="-127"/>
                      </a:endParaRPr>
                    </a:p>
                  </a:txBody>
                  <a:tcPr marT="50292" marB="50292" anchor="ctr">
                    <a:solidFill>
                      <a:srgbClr val="004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37130"/>
                  </a:ext>
                </a:extLst>
              </a:tr>
              <a:tr h="4099963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4074253774"/>
                  </a:ext>
                </a:extLst>
              </a:tr>
            </a:tbl>
          </a:graphicData>
        </a:graphic>
      </p:graphicFrame>
      <p:pic>
        <p:nvPicPr>
          <p:cNvPr id="33" name="그래픽 32" descr="확인 표시 단색으로 채워진">
            <a:extLst>
              <a:ext uri="{FF2B5EF4-FFF2-40B4-BE49-F238E27FC236}">
                <a16:creationId xmlns:a16="http://schemas.microsoft.com/office/drawing/2014/main" id="{70258DC1-493D-E670-247A-F82E0DFF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2286" y="4980245"/>
            <a:ext cx="533400" cy="533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15DB1A-47F3-20FA-A2E5-A8DF0D867E48}"/>
              </a:ext>
            </a:extLst>
          </p:cNvPr>
          <p:cNvSpPr txBox="1"/>
          <p:nvPr/>
        </p:nvSpPr>
        <p:spPr>
          <a:xfrm>
            <a:off x="5486400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일정관리</a:t>
            </a:r>
          </a:p>
        </p:txBody>
      </p:sp>
      <p:pic>
        <p:nvPicPr>
          <p:cNvPr id="35" name="그래픽 34" descr="확인 표시 단색으로 채워진">
            <a:extLst>
              <a:ext uri="{FF2B5EF4-FFF2-40B4-BE49-F238E27FC236}">
                <a16:creationId xmlns:a16="http://schemas.microsoft.com/office/drawing/2014/main" id="{BD583027-ADA5-6EF2-FCCC-51CFB8102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4980245"/>
            <a:ext cx="533400" cy="533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DF3AED-E91F-7C2E-89B8-DB80B1E17E0C}"/>
              </a:ext>
            </a:extLst>
          </p:cNvPr>
          <p:cNvSpPr txBox="1"/>
          <p:nvPr/>
        </p:nvSpPr>
        <p:spPr>
          <a:xfrm>
            <a:off x="9920514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작업일지 관리</a:t>
            </a:r>
          </a:p>
        </p:txBody>
      </p:sp>
      <p:pic>
        <p:nvPicPr>
          <p:cNvPr id="37" name="그래픽 36" descr="확인 표시 단색으로 채워진">
            <a:extLst>
              <a:ext uri="{FF2B5EF4-FFF2-40B4-BE49-F238E27FC236}">
                <a16:creationId xmlns:a16="http://schemas.microsoft.com/office/drawing/2014/main" id="{304684CD-203C-FAF4-D079-FBC02908D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65465" y="4980245"/>
            <a:ext cx="533400" cy="533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47A62D-FA3E-7BCF-71A3-59BBCBD6DA2B}"/>
              </a:ext>
            </a:extLst>
          </p:cNvPr>
          <p:cNvSpPr txBox="1"/>
          <p:nvPr/>
        </p:nvSpPr>
        <p:spPr>
          <a:xfrm>
            <a:off x="14589579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PPT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제작</a:t>
            </a:r>
          </a:p>
        </p:txBody>
      </p:sp>
      <p:pic>
        <p:nvPicPr>
          <p:cNvPr id="39" name="그래픽 38" descr="확인 표시 단색으로 채워진">
            <a:extLst>
              <a:ext uri="{FF2B5EF4-FFF2-40B4-BE49-F238E27FC236}">
                <a16:creationId xmlns:a16="http://schemas.microsoft.com/office/drawing/2014/main" id="{B7ABD5B9-E3F5-C22B-6223-62066FA3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4980245"/>
            <a:ext cx="533400" cy="533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638BC3-78BC-FDE0-532F-9E25FA10A350}"/>
              </a:ext>
            </a:extLst>
          </p:cNvPr>
          <p:cNvSpPr txBox="1"/>
          <p:nvPr/>
        </p:nvSpPr>
        <p:spPr>
          <a:xfrm>
            <a:off x="970643" y="492887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업무총괄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(</a:t>
            </a:r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조장</a:t>
            </a:r>
            <a:r>
              <a:rPr lang="en-US" altLang="ko-KR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)</a:t>
            </a:r>
            <a:endParaRPr lang="ko-KR" altLang="en-US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3" name="그래픽 2" descr="확인 표시 단색으로 채워진">
            <a:extLst>
              <a:ext uri="{FF2B5EF4-FFF2-40B4-BE49-F238E27FC236}">
                <a16:creationId xmlns:a16="http://schemas.microsoft.com/office/drawing/2014/main" id="{68B31AAB-9BD0-573B-87C5-44C418E03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769" y="5616737"/>
            <a:ext cx="533400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01052-8D42-43AE-8E4C-75F85B4B24D3}"/>
              </a:ext>
            </a:extLst>
          </p:cNvPr>
          <p:cNvSpPr txBox="1"/>
          <p:nvPr/>
        </p:nvSpPr>
        <p:spPr>
          <a:xfrm>
            <a:off x="549088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B9817641-3A48-75E4-C944-37729AAEB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5644150"/>
            <a:ext cx="5334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10783-F866-4AB6-B0F7-52ED0AA8E003}"/>
              </a:ext>
            </a:extLst>
          </p:cNvPr>
          <p:cNvSpPr txBox="1"/>
          <p:nvPr/>
        </p:nvSpPr>
        <p:spPr>
          <a:xfrm>
            <a:off x="9920514" y="559277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</a:p>
        </p:txBody>
      </p:sp>
      <p:pic>
        <p:nvPicPr>
          <p:cNvPr id="7" name="그래픽 6" descr="확인 표시 단색으로 채워진">
            <a:extLst>
              <a:ext uri="{FF2B5EF4-FFF2-40B4-BE49-F238E27FC236}">
                <a16:creationId xmlns:a16="http://schemas.microsoft.com/office/drawing/2014/main" id="{50D7D032-4302-6DF9-FE02-3BDF0A760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0684" y="5608516"/>
            <a:ext cx="586740" cy="586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0A4FD-9913-674D-BD07-6212F0886984}"/>
              </a:ext>
            </a:extLst>
          </p:cNvPr>
          <p:cNvSpPr txBox="1"/>
          <p:nvPr/>
        </p:nvSpPr>
        <p:spPr>
          <a:xfrm>
            <a:off x="14552354" y="5583811"/>
            <a:ext cx="4107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</a:p>
        </p:txBody>
      </p:sp>
      <p:pic>
        <p:nvPicPr>
          <p:cNvPr id="9" name="그래픽 8" descr="확인 표시 단색으로 채워진">
            <a:extLst>
              <a:ext uri="{FF2B5EF4-FFF2-40B4-BE49-F238E27FC236}">
                <a16:creationId xmlns:a16="http://schemas.microsoft.com/office/drawing/2014/main" id="{3C55E712-9AF0-76DD-41B9-B2718CAFB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29" y="5616737"/>
            <a:ext cx="5334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01594-E7D8-43C9-867E-FB07ADD49AA5}"/>
              </a:ext>
            </a:extLst>
          </p:cNvPr>
          <p:cNvSpPr txBox="1"/>
          <p:nvPr/>
        </p:nvSpPr>
        <p:spPr>
          <a:xfrm>
            <a:off x="970643" y="5565362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akgyoansim Chulseokbu TTF B" panose="020B0600000101010101" charset="-127"/>
                <a:ea typeface="Hakgyoansim Chulseokbu TTF B" panose="020B0600000101010101" charset="-127"/>
              </a:rPr>
              <a:t>데이터수집</a:t>
            </a:r>
            <a:endParaRPr lang="en-US" altLang="ko-KR" sz="3200" dirty="0">
              <a:latin typeface="Hakgyoansim Chulseokbu TTF B" panose="020B0600000101010101" charset="-127"/>
              <a:ea typeface="Hakgyoansim Chulseokbu TTF B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35BE0-E629-1611-8DC4-75754B42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619065-D237-76A8-465E-130B7E78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C0E2C4F-A16F-582E-DECE-9B29566C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FA04F19B-290B-7CAA-F405-39A77E187B05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Part3-1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F3375C6-4C17-1E50-7426-A9A369B63813}"/>
              </a:ext>
            </a:extLst>
          </p:cNvPr>
          <p:cNvSpPr txBox="1"/>
          <p:nvPr/>
        </p:nvSpPr>
        <p:spPr>
          <a:xfrm>
            <a:off x="685800" y="700315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3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E16C2C7B-FF18-3353-AD7F-D9C098092807}"/>
              </a:ext>
            </a:extLst>
          </p:cNvPr>
          <p:cNvSpPr txBox="1"/>
          <p:nvPr/>
        </p:nvSpPr>
        <p:spPr>
          <a:xfrm>
            <a:off x="1524000" y="64770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프로젝트 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F1298-0229-87EB-35E5-E3CBBCCA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095500"/>
            <a:ext cx="12725400" cy="7238093"/>
          </a:xfrm>
          <a:prstGeom prst="rect">
            <a:avLst/>
          </a:prstGeom>
          <a:ln>
            <a:noFill/>
          </a:ln>
        </p:spPr>
      </p:pic>
      <p:sp>
        <p:nvSpPr>
          <p:cNvPr id="6" name="L 도형 5">
            <a:extLst>
              <a:ext uri="{FF2B5EF4-FFF2-40B4-BE49-F238E27FC236}">
                <a16:creationId xmlns:a16="http://schemas.microsoft.com/office/drawing/2014/main" id="{231B42A7-1FAC-A46B-2A3F-F6C2234338A5}"/>
              </a:ext>
            </a:extLst>
          </p:cNvPr>
          <p:cNvSpPr/>
          <p:nvPr/>
        </p:nvSpPr>
        <p:spPr>
          <a:xfrm rot="10800000">
            <a:off x="14681581" y="171450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00D733FC-51D1-3208-4BC8-BC8939B55481}"/>
              </a:ext>
            </a:extLst>
          </p:cNvPr>
          <p:cNvSpPr/>
          <p:nvPr/>
        </p:nvSpPr>
        <p:spPr>
          <a:xfrm>
            <a:off x="1905000" y="8522970"/>
            <a:ext cx="1295400" cy="1192530"/>
          </a:xfrm>
          <a:prstGeom prst="corner">
            <a:avLst>
              <a:gd name="adj1" fmla="val 18498"/>
              <a:gd name="adj2" fmla="val 1776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4076466"/>
                  </p:ext>
                </p:extLst>
              </p:nvPr>
            </p:nvGraphicFramePr>
            <p:xfrm>
              <a:off x="-3711388" y="9095254"/>
              <a:ext cx="4572000" cy="2571750"/>
            </p:xfrm>
            <a:graphic>
              <a:graphicData uri="http://schemas.microsoft.com/office/powerpoint/2016/slidezoom">
                <pslz:sldZm>
                  <pslz:sldZmObj sldId="268" cId="2245810546">
                    <pslz:zmPr id="{2E5C6A6A-86A7-4EF1-949E-C5300F50C31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BEC5399-0EEA-3AB9-833E-7382F702A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711388" y="9095254"/>
                <a:ext cx="4572000" cy="25717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81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0DDDB-80E9-BD3C-971D-D0878905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F04E38-0FE5-1242-76D3-43A29F3C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1C647399-06ED-4E40-3C89-7854124A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471714"/>
            <a:ext cx="1718129" cy="6350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DE939602-362F-36D2-1A7A-5C1D85958C84}"/>
              </a:ext>
            </a:extLst>
          </p:cNvPr>
          <p:cNvSpPr txBox="1"/>
          <p:nvPr/>
        </p:nvSpPr>
        <p:spPr>
          <a:xfrm>
            <a:off x="16154401" y="444500"/>
            <a:ext cx="1718128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Part3-2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D90F94D3-D77D-6B1D-5740-A2832C7CB88D}"/>
              </a:ext>
            </a:extLst>
          </p:cNvPr>
          <p:cNvSpPr txBox="1"/>
          <p:nvPr/>
        </p:nvSpPr>
        <p:spPr>
          <a:xfrm>
            <a:off x="5486400" y="1270640"/>
            <a:ext cx="2032000" cy="11734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4AB6"/>
                </a:solidFill>
                <a:latin typeface="Pretendard SemiBold"/>
              </a:rPr>
              <a:t>0</a:t>
            </a:r>
            <a:r>
              <a:rPr lang="en-US" sz="6000" dirty="0">
                <a:solidFill>
                  <a:srgbClr val="004AB6"/>
                </a:solidFill>
                <a:latin typeface="Pretendard SemiBold"/>
              </a:rPr>
              <a:t>4</a:t>
            </a:r>
            <a:endParaRPr lang="en-US" sz="6000" b="0" i="0" u="none" strike="noStrike" dirty="0">
              <a:solidFill>
                <a:srgbClr val="004AB6"/>
              </a:solidFill>
              <a:latin typeface="Pretendard SemiBold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A6F923F-0511-3F04-21A6-6DC521110C49}"/>
              </a:ext>
            </a:extLst>
          </p:cNvPr>
          <p:cNvSpPr txBox="1"/>
          <p:nvPr/>
        </p:nvSpPr>
        <p:spPr>
          <a:xfrm>
            <a:off x="4953000" y="1239520"/>
            <a:ext cx="9220200" cy="13131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700" dirty="0">
                <a:solidFill>
                  <a:srgbClr val="201A74"/>
                </a:solidFill>
                <a:ea typeface="Hakgyoansim Chulseokbu TTF B"/>
              </a:rPr>
              <a:t>개발환경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4FBB9A-BF69-D960-DB96-F8EF4E059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45426"/>
              </p:ext>
            </p:extLst>
          </p:nvPr>
        </p:nvGraphicFramePr>
        <p:xfrm>
          <a:off x="0" y="3240408"/>
          <a:ext cx="18281650" cy="629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942">
                  <a:extLst>
                    <a:ext uri="{9D8B030D-6E8A-4147-A177-3AD203B41FA5}">
                      <a16:colId xmlns:a16="http://schemas.microsoft.com/office/drawing/2014/main" val="1340890704"/>
                    </a:ext>
                  </a:extLst>
                </a:gridCol>
                <a:gridCol w="4649258">
                  <a:extLst>
                    <a:ext uri="{9D8B030D-6E8A-4147-A177-3AD203B41FA5}">
                      <a16:colId xmlns:a16="http://schemas.microsoft.com/office/drawing/2014/main" val="1768792461"/>
                    </a:ext>
                  </a:extLst>
                </a:gridCol>
                <a:gridCol w="4491567">
                  <a:extLst>
                    <a:ext uri="{9D8B030D-6E8A-4147-A177-3AD203B41FA5}">
                      <a16:colId xmlns:a16="http://schemas.microsoft.com/office/drawing/2014/main" val="1713858244"/>
                    </a:ext>
                  </a:extLst>
                </a:gridCol>
                <a:gridCol w="6093883">
                  <a:extLst>
                    <a:ext uri="{9D8B030D-6E8A-4147-A177-3AD203B41FA5}">
                      <a16:colId xmlns:a16="http://schemas.microsoft.com/office/drawing/2014/main" val="1627815216"/>
                    </a:ext>
                  </a:extLst>
                </a:gridCol>
              </a:tblGrid>
              <a:tr h="1903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OS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Window10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Open</a:t>
                      </a:r>
                      <a:r>
                        <a:rPr lang="ko-KR" altLang="en-US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</a:t>
                      </a:r>
                      <a:r>
                        <a:rPr lang="en-US" altLang="ko-KR" sz="3600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Source</a:t>
                      </a:r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LangChain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Transformers, scikit-learn</a:t>
                      </a: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RandomForest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XGBoost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Chroma, Pinecone</a:t>
                      </a: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Pandas,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numpy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457200" indent="-4572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Matplotlib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560620"/>
                  </a:ext>
                </a:extLst>
              </a:tr>
              <a:tr h="1681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Language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Python 3.10.5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493723"/>
                  </a:ext>
                </a:extLst>
              </a:tr>
              <a:tr h="2713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IDE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Vscode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Pycharm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>
                          <a:solidFill>
                            <a:schemeClr val="bg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FrameWork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Django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33449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F317819-0A4B-D417-0883-6B5075799905}"/>
              </a:ext>
            </a:extLst>
          </p:cNvPr>
          <p:cNvCxnSpPr/>
          <p:nvPr/>
        </p:nvCxnSpPr>
        <p:spPr>
          <a:xfrm>
            <a:off x="-250371" y="3240411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D39C60-5C9B-0335-2B92-612C853EF434}"/>
              </a:ext>
            </a:extLst>
          </p:cNvPr>
          <p:cNvCxnSpPr/>
          <p:nvPr/>
        </p:nvCxnSpPr>
        <p:spPr>
          <a:xfrm>
            <a:off x="-571500" y="6819900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2FABA5-3816-0862-AFBE-0B5F7A87CF37}"/>
              </a:ext>
            </a:extLst>
          </p:cNvPr>
          <p:cNvCxnSpPr/>
          <p:nvPr/>
        </p:nvCxnSpPr>
        <p:spPr>
          <a:xfrm>
            <a:off x="-250371" y="9538483"/>
            <a:ext cx="19431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E36C2C-FBB7-B420-097B-6C816A6D28A5}"/>
              </a:ext>
            </a:extLst>
          </p:cNvPr>
          <p:cNvCxnSpPr>
            <a:cxnSpLocks/>
          </p:cNvCxnSpPr>
          <p:nvPr/>
        </p:nvCxnSpPr>
        <p:spPr>
          <a:xfrm>
            <a:off x="0" y="5143500"/>
            <a:ext cx="76708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76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28600" y="8648700"/>
            <a:ext cx="7150100" cy="358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28100" y="8128000"/>
            <a:ext cx="71501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287000" y="55753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55100" y="-9055100"/>
            <a:ext cx="241300" cy="1833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5245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5956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MIRI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100" y="508000"/>
            <a:ext cx="2273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Pretendard SemiBold"/>
              </a:rPr>
              <a:t>PRESENTATION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7797800"/>
            <a:ext cx="1790700" cy="53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06500" y="78867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004AB6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1000" y="78486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그래프가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9448800"/>
            <a:ext cx="52451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8724900"/>
            <a:ext cx="1790700" cy="53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6500" y="8813800"/>
            <a:ext cx="114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dirty="0">
                <a:solidFill>
                  <a:srgbClr val="004AB6"/>
                </a:solidFill>
                <a:latin typeface="Pretendard SemiBold"/>
              </a:rPr>
              <a:t>Part2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004AB6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21000" y="8775700"/>
            <a:ext cx="331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이미지가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3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SemiBold"/>
              </a:rPr>
              <a:t>레이아웃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7100" y="5346700"/>
            <a:ext cx="7759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곳에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해당하는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제목과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관련하여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자세한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텍스트로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타이틀에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또는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세부키워드에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내용을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Light"/>
              </a:rPr>
              <a:t>적어주세요</a:t>
            </a:r>
            <a:r>
              <a:rPr lang="en-US" sz="21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7100" y="1587500"/>
            <a:ext cx="28575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4800" b="0" i="0" u="none" strike="noStrike" spc="-200">
                <a:solidFill>
                  <a:srgbClr val="ACCEFE"/>
                </a:solidFill>
                <a:latin typeface="Pretendard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7100" y="3911600"/>
            <a:ext cx="8343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FFFFFF"/>
                </a:solidFill>
                <a:ea typeface="Hakgyoansim Chulseokbu TTF B"/>
              </a:rPr>
              <a:t>데이터베이스 설계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769</Words>
  <Application>Microsoft Office PowerPoint</Application>
  <PresentationFormat>사용자 지정</PresentationFormat>
  <Paragraphs>238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Wingdings</vt:lpstr>
      <vt:lpstr>Pretendard Bold</vt:lpstr>
      <vt:lpstr>Arial</vt:lpstr>
      <vt:lpstr>맑은 고딕</vt:lpstr>
      <vt:lpstr>Pretendard Light</vt:lpstr>
      <vt:lpstr>Calibri</vt:lpstr>
      <vt:lpstr>Hakgyoansim Chulseokbu TTF L</vt:lpstr>
      <vt:lpstr>Hakgyoansim Chulseokbu TTF B</vt:lpstr>
      <vt:lpstr>Pretendard Medium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34</cp:revision>
  <dcterms:created xsi:type="dcterms:W3CDTF">2006-08-16T00:00:00Z</dcterms:created>
  <dcterms:modified xsi:type="dcterms:W3CDTF">2025-08-08T01:25:44Z</dcterms:modified>
</cp:coreProperties>
</file>